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71" r:id="rId2"/>
    <p:sldId id="256" r:id="rId3"/>
    <p:sldId id="272" r:id="rId4"/>
    <p:sldId id="276" r:id="rId5"/>
    <p:sldId id="275" r:id="rId6"/>
    <p:sldId id="277" r:id="rId7"/>
    <p:sldId id="274" r:id="rId8"/>
    <p:sldId id="278" r:id="rId9"/>
    <p:sldId id="282" r:id="rId10"/>
    <p:sldId id="283" r:id="rId11"/>
    <p:sldId id="284" r:id="rId12"/>
    <p:sldId id="285" r:id="rId13"/>
    <p:sldId id="279" r:id="rId14"/>
    <p:sldId id="286" r:id="rId15"/>
    <p:sldId id="290" r:id="rId16"/>
    <p:sldId id="287" r:id="rId17"/>
    <p:sldId id="288" r:id="rId18"/>
    <p:sldId id="289" r:id="rId19"/>
    <p:sldId id="264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43" autoAdjust="0"/>
  </p:normalViewPr>
  <p:slideViewPr>
    <p:cSldViewPr>
      <p:cViewPr varScale="1">
        <p:scale>
          <a:sx n="105" d="100"/>
          <a:sy n="105" d="100"/>
        </p:scale>
        <p:origin x="-17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A5C82-C715-45BA-80F4-E7D8CFA075CD}" type="datetimeFigureOut">
              <a:rPr lang="en-GB" smtClean="0"/>
              <a:t>15/01/2015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7BA602-85B5-4A8E-AF6B-BD5671E317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32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These are a selection of the many AMSAT satellites launched over the years. AO-1 was powered by batteries and transmitted a 140mW beacon on 2m for 22 days, but this was just 5 years after Sputnik.</a:t>
            </a:r>
          </a:p>
          <a:p>
            <a:r>
              <a:rPr lang="en-GB" dirty="0" smtClean="0"/>
              <a:t>AO-7</a:t>
            </a:r>
            <a:r>
              <a:rPr lang="en-GB" baseline="0" dirty="0" smtClean="0"/>
              <a:t>  was a typical size of satellite launched between 1970 and the early 1990s, it still works in daylight today.   AO-40 was the largest ever produced and provided near world wide coverage from 40,000km+</a:t>
            </a:r>
          </a:p>
          <a:p>
            <a:r>
              <a:rPr lang="en-GB" baseline="0" dirty="0" smtClean="0"/>
              <a:t>It was equipped with many transponders from 145 MHz to 24GHz. It even carried a laser communications experiment.</a:t>
            </a:r>
          </a:p>
          <a:p>
            <a:r>
              <a:rPr lang="en-GB" baseline="0" dirty="0" smtClean="0"/>
              <a:t>The lower row are the latest trend in affordable satellites. All are </a:t>
            </a:r>
            <a:r>
              <a:rPr lang="en-GB" baseline="0" dirty="0" err="1" smtClean="0"/>
              <a:t>CubeSats</a:t>
            </a:r>
            <a:r>
              <a:rPr lang="en-GB" baseline="0" dirty="0" smtClean="0"/>
              <a:t>   3U    1U  and 2U in height.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BA602-85B5-4A8E-AF6B-BD5671E3174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403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Doppler shift causes the frequency of the signals to change due to the relative motion (speed) between the operator</a:t>
            </a:r>
            <a:r>
              <a:rPr lang="en-GB" baseline="0" dirty="0" smtClean="0"/>
              <a:t> on the ground and the orbiting satellite.</a:t>
            </a:r>
          </a:p>
          <a:p>
            <a:r>
              <a:rPr lang="en-GB" baseline="0" dirty="0" smtClean="0"/>
              <a:t>The effect is at a maximum with an overhead pass. (satellite travelling ‘directly’ towards you as it appears over the horizon) Acquisition of signal - AOS</a:t>
            </a:r>
          </a:p>
          <a:p>
            <a:r>
              <a:rPr lang="en-GB" baseline="0" dirty="0" smtClean="0"/>
              <a:t>As the satellite approaches, a signal from it transmitted on 436.800 will appear to the operator 9kHz high on 436.809.  When overhead or at time of closest approach, it will appear on 436.800.</a:t>
            </a:r>
          </a:p>
          <a:p>
            <a:r>
              <a:rPr lang="en-GB" baseline="0" dirty="0" smtClean="0"/>
              <a:t>As the satellite moves away over the horizon at the end of the pass it will appear 9 kHz low on 436.791 MHz</a:t>
            </a:r>
          </a:p>
          <a:p>
            <a:endParaRPr lang="en-GB" baseline="0" dirty="0" smtClean="0"/>
          </a:p>
          <a:p>
            <a:r>
              <a:rPr lang="en-GB" baseline="0" dirty="0" smtClean="0"/>
              <a:t>Doppler depends on relative speed and wavelength of the signal.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BA602-85B5-4A8E-AF6B-BD5671E3174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3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BA602-85B5-4A8E-AF6B-BD5671E3174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057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the UK,</a:t>
            </a:r>
            <a:r>
              <a:rPr lang="en-GB" baseline="0" dirty="0" smtClean="0"/>
              <a:t> a 4 foot broom handle from </a:t>
            </a:r>
            <a:r>
              <a:rPr lang="en-GB" baseline="0" dirty="0" err="1" smtClean="0"/>
              <a:t>Homebase</a:t>
            </a:r>
            <a:r>
              <a:rPr lang="en-GB" baseline="0" dirty="0" smtClean="0"/>
              <a:t> at £4.49 is long enough for a 4 element on 2m with 8 elements (offset at 90 degrees) on 70cm.</a:t>
            </a:r>
          </a:p>
          <a:p>
            <a:r>
              <a:rPr lang="en-GB" baseline="0" dirty="0" smtClean="0"/>
              <a:t>Elements can be either welding rod – Copper coated steel.  Or for the reflector and directors Aluminium  filling  welding rods. – All available in 1m lengths by the kg from e-bay.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BA602-85B5-4A8E-AF6B-BD5671E3174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132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FC11D-BF76-4DFE-B4BF-95D315E0AD72}" type="datetimeFigureOut">
              <a:rPr lang="en-GB" smtClean="0"/>
              <a:t>15/01/2015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DE656-AA94-4673-BE3C-B30760659E70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FC11D-BF76-4DFE-B4BF-95D315E0AD72}" type="datetimeFigureOut">
              <a:rPr lang="en-GB" smtClean="0"/>
              <a:t>15/01/2015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DE656-AA94-4673-BE3C-B30760659E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FC11D-BF76-4DFE-B4BF-95D315E0AD72}" type="datetimeFigureOut">
              <a:rPr lang="en-GB" smtClean="0"/>
              <a:t>15/01/2015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DE656-AA94-4673-BE3C-B30760659E70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FC11D-BF76-4DFE-B4BF-95D315E0AD72}" type="datetimeFigureOut">
              <a:rPr lang="en-GB" smtClean="0"/>
              <a:t>15/01/2015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DE656-AA94-4673-BE3C-B30760659E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FC11D-BF76-4DFE-B4BF-95D315E0AD72}" type="datetimeFigureOut">
              <a:rPr lang="en-GB" smtClean="0"/>
              <a:t>15/01/2015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DE656-AA94-4673-BE3C-B30760659E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FC11D-BF76-4DFE-B4BF-95D315E0AD72}" type="datetimeFigureOut">
              <a:rPr lang="en-GB" smtClean="0"/>
              <a:t>15/01/2015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DE656-AA94-4673-BE3C-B30760659E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FC11D-BF76-4DFE-B4BF-95D315E0AD72}" type="datetimeFigureOut">
              <a:rPr lang="en-GB" smtClean="0"/>
              <a:t>15/01/2015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DE656-AA94-4673-BE3C-B30760659E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FC11D-BF76-4DFE-B4BF-95D315E0AD72}" type="datetimeFigureOut">
              <a:rPr lang="en-GB" smtClean="0"/>
              <a:t>15/01/2015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DE656-AA94-4673-BE3C-B30760659E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FC11D-BF76-4DFE-B4BF-95D315E0AD72}" type="datetimeFigureOut">
              <a:rPr lang="en-GB" smtClean="0"/>
              <a:t>15/01/2015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8EDE656-AA94-4673-BE3C-B30760659E70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FC11D-BF76-4DFE-B4BF-95D315E0AD72}" type="datetimeFigureOut">
              <a:rPr lang="en-GB" smtClean="0"/>
              <a:t>15/01/2015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DE656-AA94-4673-BE3C-B30760659E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FC11D-BF76-4DFE-B4BF-95D315E0AD72}" type="datetimeFigureOut">
              <a:rPr lang="en-GB" smtClean="0"/>
              <a:t>15/01/2015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DE656-AA94-4673-BE3C-B30760659E7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0FC11D-BF76-4DFE-B4BF-95D315E0AD72}" type="datetimeFigureOut">
              <a:rPr lang="en-GB" smtClean="0"/>
              <a:t>15/01/2015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EDE656-AA94-4673-BE3C-B30760659E70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GIF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988840"/>
            <a:ext cx="7851648" cy="182880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A beginner</a:t>
            </a:r>
            <a:r>
              <a:rPr lang="en-GB" sz="4400" dirty="0" smtClean="0">
                <a:solidFill>
                  <a:srgbClr val="FFFF00"/>
                </a:solidFill>
              </a:rPr>
              <a:t>’</a:t>
            </a:r>
            <a:r>
              <a:rPr lang="en-GB" dirty="0" smtClean="0">
                <a:solidFill>
                  <a:srgbClr val="FFFF00"/>
                </a:solidFill>
              </a:rPr>
              <a:t>s guide to amateur radio satellites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8184" y="6021288"/>
            <a:ext cx="2742128" cy="576064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+mj-lt"/>
              </a:rPr>
              <a:t>David Bowman  G0MRF</a:t>
            </a:r>
            <a:endParaRPr lang="en-GB" sz="20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77" y="4041068"/>
            <a:ext cx="2688298" cy="201622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  <a:softEdge rad="508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398167"/>
            <a:ext cx="2763950" cy="1302026"/>
          </a:xfrm>
          <a:prstGeom prst="rect">
            <a:avLst/>
          </a:prstGeom>
          <a:effectLst>
            <a:glow rad="38100">
              <a:schemeClr val="accent1"/>
            </a:glow>
            <a:softEdge rad="381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77" y="476672"/>
            <a:ext cx="2087870" cy="1530042"/>
          </a:xfrm>
          <a:prstGeom prst="rect">
            <a:avLst/>
          </a:prstGeom>
          <a:effectLst>
            <a:glow rad="38100">
              <a:schemeClr val="accent1"/>
            </a:glow>
            <a:softEdge rad="381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76672"/>
            <a:ext cx="2040056" cy="1530042"/>
          </a:xfrm>
          <a:prstGeom prst="rect">
            <a:avLst/>
          </a:prstGeom>
          <a:effectLst>
            <a:glow rad="38100">
              <a:schemeClr val="accent1"/>
            </a:glow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95538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8184" y="6021288"/>
            <a:ext cx="2742128" cy="576064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+mj-lt"/>
              </a:rPr>
              <a:t>David Bowman  G0MRF</a:t>
            </a:r>
            <a:endParaRPr lang="en-GB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893732"/>
            <a:ext cx="856895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Satellite types. – Transponders Repeaters and data</a:t>
            </a:r>
            <a:b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Orbits.  Where is it and who can I talk to ?</a:t>
            </a:r>
            <a:b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 I need? -  Radios and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antennas</a:t>
            </a:r>
            <a:b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 satellites / A typical QSO / awards + challenges</a:t>
            </a:r>
            <a:b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Audience participation ! –     AO-73 from the car park</a:t>
            </a:r>
            <a:b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56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82212" y="260648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AMSAT Satellites  1962 to 2014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9" y="1772816"/>
            <a:ext cx="3035829" cy="22768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4704761"/>
            <a:ext cx="3035828" cy="20238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776053"/>
            <a:ext cx="3309286" cy="22061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968" y="864981"/>
            <a:ext cx="2155056" cy="26440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856" y="4622095"/>
            <a:ext cx="1907279" cy="21892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667" y="4204152"/>
            <a:ext cx="1814534" cy="25309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70842" y="134076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j-lt"/>
              </a:rPr>
              <a:t>AO-7  1974</a:t>
            </a:r>
            <a:endParaRPr lang="en-GB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79378" y="36129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j-lt"/>
              </a:rPr>
              <a:t>AO-1  1962</a:t>
            </a:r>
            <a:endParaRPr lang="en-GB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79378" y="4204152"/>
            <a:ext cx="1581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j-lt"/>
              </a:rPr>
              <a:t>AO-73  2013</a:t>
            </a:r>
            <a:endParaRPr lang="en-GB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7539" y="1340768"/>
            <a:ext cx="1530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j-lt"/>
              </a:rPr>
              <a:t>AO-40   2000</a:t>
            </a:r>
            <a:endParaRPr lang="en-GB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7539" y="4274680"/>
            <a:ext cx="1890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j-lt"/>
              </a:rPr>
              <a:t>UKube-1   2014</a:t>
            </a:r>
            <a:endParaRPr lang="en-GB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06201" y="4651378"/>
            <a:ext cx="461665" cy="167312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GB" dirty="0" smtClean="0">
                <a:latin typeface="+mj-lt"/>
              </a:rPr>
              <a:t>EO-79    2014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637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8184" y="6021288"/>
            <a:ext cx="2742128" cy="576064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+mj-lt"/>
              </a:rPr>
              <a:t>David Bowman  G0MRF</a:t>
            </a:r>
            <a:endParaRPr lang="en-GB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1240" y="893732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Satellite types. –  FM transponders –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cross band repeaters )</a:t>
            </a:r>
            <a:endParaRPr lang="en-GB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00808"/>
            <a:ext cx="1143000" cy="847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40" y="4437112"/>
            <a:ext cx="1516904" cy="12883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229" y="4444091"/>
            <a:ext cx="1944416" cy="1220258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V="1">
            <a:off x="1979712" y="2636912"/>
            <a:ext cx="1872208" cy="2016224"/>
          </a:xfrm>
          <a:prstGeom prst="straightConnector1">
            <a:avLst/>
          </a:prstGeom>
          <a:ln w="31750" cap="rnd">
            <a:solidFill>
              <a:srgbClr val="FFFF0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788024" y="2636912"/>
            <a:ext cx="2088232" cy="2016224"/>
          </a:xfrm>
          <a:prstGeom prst="straightConnector1">
            <a:avLst/>
          </a:prstGeom>
          <a:ln w="31750" cap="rnd">
            <a:solidFill>
              <a:srgbClr val="FFFF0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195736" y="2765809"/>
            <a:ext cx="1083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Uplink </a:t>
            </a:r>
            <a:endParaRPr lang="en-GB" sz="1400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12764" y="2765809"/>
            <a:ext cx="1059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Downlink </a:t>
            </a:r>
            <a:endParaRPr lang="en-GB" sz="1400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47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8184" y="6021288"/>
            <a:ext cx="2742128" cy="576064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+mj-lt"/>
              </a:rPr>
              <a:t>David Bowman  G0MRF</a:t>
            </a:r>
            <a:endParaRPr lang="en-GB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1240" y="893732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Satellite types.  Example  SO-50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endParaRPr lang="en-GB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00808"/>
            <a:ext cx="1143000" cy="847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40" y="4437112"/>
            <a:ext cx="1516904" cy="12883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229" y="4444091"/>
            <a:ext cx="1944416" cy="1220258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V="1">
            <a:off x="1979712" y="2636912"/>
            <a:ext cx="1872208" cy="2016224"/>
          </a:xfrm>
          <a:prstGeom prst="straightConnector1">
            <a:avLst/>
          </a:prstGeom>
          <a:ln w="31750" cap="rnd">
            <a:solidFill>
              <a:srgbClr val="FFFF0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788024" y="2636912"/>
            <a:ext cx="2088232" cy="2016224"/>
          </a:xfrm>
          <a:prstGeom prst="straightConnector1">
            <a:avLst/>
          </a:prstGeom>
          <a:ln w="28575" cap="rnd">
            <a:solidFill>
              <a:srgbClr val="FFFF0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835696" y="2765809"/>
            <a:ext cx="1443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Uplink  145.850</a:t>
            </a:r>
          </a:p>
          <a:p>
            <a:pPr algn="ctr"/>
            <a:r>
              <a:rPr lang="en-GB" sz="1400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FM</a:t>
            </a:r>
            <a:endParaRPr lang="en-GB" sz="1400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12764" y="2765809"/>
            <a:ext cx="1851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Downlink  436.860</a:t>
            </a:r>
          </a:p>
          <a:p>
            <a:pPr algn="ctr"/>
            <a:r>
              <a:rPr lang="en-GB" sz="1400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FM</a:t>
            </a:r>
            <a:endParaRPr lang="en-GB" sz="1400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25028" y="3861048"/>
            <a:ext cx="1508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Mode   V/U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528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1240" y="893732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Satellite types.  Example  SO-50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00808"/>
            <a:ext cx="1143000" cy="847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40" y="4437112"/>
            <a:ext cx="1516904" cy="12883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229" y="4444091"/>
            <a:ext cx="1944416" cy="1220258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V="1">
            <a:off x="1979712" y="2636912"/>
            <a:ext cx="1872208" cy="2016224"/>
          </a:xfrm>
          <a:prstGeom prst="straightConnector1">
            <a:avLst/>
          </a:prstGeom>
          <a:ln w="31750" cap="rnd">
            <a:solidFill>
              <a:srgbClr val="FFFF00"/>
            </a:solidFill>
            <a:miter lim="800000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788024" y="2636912"/>
            <a:ext cx="2088232" cy="2016224"/>
          </a:xfrm>
          <a:prstGeom prst="straightConnector1">
            <a:avLst/>
          </a:prstGeom>
          <a:ln w="31750" cap="rnd">
            <a:solidFill>
              <a:srgbClr val="FFFF00"/>
            </a:solidFill>
            <a:miter lim="800000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67544" y="3626218"/>
            <a:ext cx="2051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Uplink  145.850  FM</a:t>
            </a:r>
            <a:endParaRPr lang="en-GB" sz="1400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8485" y="2765809"/>
            <a:ext cx="22115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Downlink  436.800  FM</a:t>
            </a:r>
            <a:endParaRPr lang="en-GB" sz="1400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262" y="3933056"/>
            <a:ext cx="2708284" cy="1891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75429" y="2765809"/>
            <a:ext cx="2084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Downlink  436.800  FM</a:t>
            </a:r>
            <a:endParaRPr lang="en-GB" sz="1400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00192" y="3626218"/>
            <a:ext cx="2051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Uplink  145.850  FM</a:t>
            </a:r>
            <a:endParaRPr lang="en-GB" sz="1400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3546" y="1416952"/>
            <a:ext cx="2898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 saving :</a:t>
            </a:r>
          </a:p>
          <a:p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CTCSS tone 74.4Hz to arm 10 min timer</a:t>
            </a:r>
          </a:p>
          <a:p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CTCSS tone 67Hz during QSO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58" y="5782276"/>
            <a:ext cx="473652" cy="102624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858" y="5725501"/>
            <a:ext cx="1139796" cy="11397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915815" y="6165304"/>
            <a:ext cx="2717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Frequencies +/- Doppler    </a:t>
            </a:r>
            <a:endParaRPr lang="en-GB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13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8184" y="6021288"/>
            <a:ext cx="2742128" cy="576064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+mj-lt"/>
              </a:rPr>
              <a:t>David Bowman  G0MRF</a:t>
            </a:r>
            <a:endParaRPr lang="en-GB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893732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Satellite types. – Linear Transponders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9592" y="1556792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</a:rPr>
              <a:t>Converts  20kHz - 100kHz of spectrum from one band to another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</a:rPr>
              <a:t>Allows many QSOs at the same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</a:rPr>
              <a:t>Use narrow band modes CW SSB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</a:rPr>
              <a:t>Usually inverting. Convention  is USB on downlink (LSB on uplink)</a:t>
            </a:r>
            <a:endParaRPr lang="en-GB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93" y="2996952"/>
            <a:ext cx="8688013" cy="22863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5517232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+mj-lt"/>
              </a:rPr>
              <a:t>Doppler shift:     At  7.5km per second, </a:t>
            </a:r>
            <a:r>
              <a:rPr lang="en-GB" sz="1600" dirty="0">
                <a:latin typeface="+mj-lt"/>
              </a:rPr>
              <a:t>D</a:t>
            </a:r>
            <a:r>
              <a:rPr lang="en-GB" sz="1600" dirty="0" smtClean="0">
                <a:latin typeface="+mj-lt"/>
              </a:rPr>
              <a:t>oppler can be    +/-  9kHz  on 70cm      +/- 3kHz on 2m</a:t>
            </a:r>
            <a:endParaRPr lang="en-GB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821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5693" y="5949280"/>
            <a:ext cx="2742128" cy="576064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+mj-lt"/>
              </a:rPr>
              <a:t>David Bowman  G0MRF</a:t>
            </a:r>
            <a:endParaRPr lang="en-GB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893732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Orbits.  Where is the satellite and who can I talk to?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5576" y="1844824"/>
            <a:ext cx="41044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C000"/>
                </a:solidFill>
              </a:rPr>
              <a:t>The higher the orbit the larger the communication  ‘footprint’</a:t>
            </a:r>
          </a:p>
          <a:p>
            <a:endParaRPr lang="en-GB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C000"/>
                </a:solidFill>
              </a:rPr>
              <a:t>Any stations who are within the satellite footprint can work each other.  </a:t>
            </a:r>
            <a:r>
              <a:rPr lang="en-GB" dirty="0" err="1">
                <a:solidFill>
                  <a:srgbClr val="FFC000"/>
                </a:solidFill>
              </a:rPr>
              <a:t>e</a:t>
            </a:r>
            <a:r>
              <a:rPr lang="en-GB" dirty="0" err="1" smtClean="0">
                <a:solidFill>
                  <a:srgbClr val="FFC000"/>
                </a:solidFill>
              </a:rPr>
              <a:t>.g</a:t>
            </a:r>
            <a:r>
              <a:rPr lang="en-GB" dirty="0" smtClean="0">
                <a:solidFill>
                  <a:srgbClr val="FFC000"/>
                </a:solidFill>
              </a:rPr>
              <a:t>  Iceland to Libya</a:t>
            </a:r>
          </a:p>
          <a:p>
            <a:endParaRPr lang="en-GB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C000"/>
                </a:solidFill>
              </a:rPr>
              <a:t>Low orbit = shorter pass time</a:t>
            </a:r>
            <a:br>
              <a:rPr lang="en-GB" dirty="0">
                <a:solidFill>
                  <a:srgbClr val="FFC000"/>
                </a:solidFill>
              </a:rPr>
            </a:br>
            <a:r>
              <a:rPr lang="en-GB" dirty="0">
                <a:solidFill>
                  <a:srgbClr val="FFC000"/>
                </a:solidFill>
              </a:rPr>
              <a:t>e.g. ISS at 400km is 10 minutes</a:t>
            </a:r>
            <a:r>
              <a:rPr lang="en-GB" dirty="0" smtClean="0">
                <a:solidFill>
                  <a:srgbClr val="FFC000"/>
                </a:solidFill>
              </a:rPr>
              <a:t/>
            </a:r>
            <a:br>
              <a:rPr lang="en-GB" dirty="0" smtClean="0">
                <a:solidFill>
                  <a:srgbClr val="FFC000"/>
                </a:solidFill>
              </a:rPr>
            </a:br>
            <a:endParaRPr lang="en-GB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C000"/>
                </a:solidFill>
              </a:rPr>
              <a:t>Many software tracking packages for PC and android devices or online applications</a:t>
            </a:r>
            <a:endParaRPr lang="en-GB" dirty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FFC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416952"/>
            <a:ext cx="2517366" cy="23530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966765"/>
            <a:ext cx="1923117" cy="278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79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797655"/>
            <a:ext cx="8951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Orbits:   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AO-7 @ 1500km      AO-73  @ 650km      ISS  @ 400km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51" y="1416952"/>
            <a:ext cx="9144000" cy="518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4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6243" y="692696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Orbits:      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AO-40  @  50,000km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GB" sz="2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(non operational)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47287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234" y="808364"/>
            <a:ext cx="420638" cy="42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2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6243" y="1071900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Orbits:      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Tracking software</a:t>
            </a:r>
            <a:endParaRPr lang="en-GB" sz="2000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over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765" y="764704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1988840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latin typeface="+mj-lt"/>
              </a:rPr>
              <a:t>AmsatDroid</a:t>
            </a:r>
            <a:r>
              <a:rPr lang="en-GB" dirty="0" smtClean="0">
                <a:latin typeface="+mj-lt"/>
              </a:rPr>
              <a:t>.   Free download for android devices. World map + sky view for pointing antennas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4514" y="3140968"/>
            <a:ext cx="60486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j-lt"/>
              </a:rPr>
              <a:t>Nova for Windows.  Free version with limitations or $50</a:t>
            </a:r>
          </a:p>
          <a:p>
            <a:endParaRPr lang="en-GB" dirty="0">
              <a:latin typeface="+mj-lt"/>
            </a:endParaRPr>
          </a:p>
          <a:p>
            <a:r>
              <a:rPr lang="en-GB" dirty="0" smtClean="0">
                <a:latin typeface="+mj-lt"/>
              </a:rPr>
              <a:t>Ham Radio Deluxe.   Was free, now?   Includes rotator control</a:t>
            </a:r>
          </a:p>
          <a:p>
            <a:endParaRPr lang="en-GB" dirty="0">
              <a:latin typeface="+mj-lt"/>
            </a:endParaRPr>
          </a:p>
          <a:p>
            <a:r>
              <a:rPr lang="en-GB" dirty="0" smtClean="0">
                <a:latin typeface="+mj-lt"/>
              </a:rPr>
              <a:t>SatPC32.   From AMSAT-NA  tracking + computer control of </a:t>
            </a:r>
            <a:r>
              <a:rPr lang="en-GB" dirty="0" err="1" smtClean="0">
                <a:latin typeface="+mj-lt"/>
              </a:rPr>
              <a:t>doppler</a:t>
            </a:r>
            <a:r>
              <a:rPr lang="en-GB" dirty="0" smtClean="0">
                <a:latin typeface="+mj-lt"/>
              </a:rPr>
              <a:t> via radio CAT interface.</a:t>
            </a:r>
          </a:p>
          <a:p>
            <a:endParaRPr lang="en-GB" dirty="0">
              <a:latin typeface="+mj-lt"/>
            </a:endParaRPr>
          </a:p>
          <a:p>
            <a:r>
              <a:rPr lang="en-GB" dirty="0" smtClean="0">
                <a:latin typeface="+mj-lt"/>
              </a:rPr>
              <a:t>Online: N2YO.com    Uses your location and </a:t>
            </a:r>
            <a:r>
              <a:rPr lang="en-GB" dirty="0" err="1" smtClean="0">
                <a:latin typeface="+mj-lt"/>
              </a:rPr>
              <a:t>google</a:t>
            </a:r>
            <a:r>
              <a:rPr lang="en-GB" dirty="0" smtClean="0">
                <a:latin typeface="+mj-lt"/>
              </a:rPr>
              <a:t> maps for display</a:t>
            </a:r>
            <a:r>
              <a:rPr lang="en-GB" dirty="0" smtClean="0">
                <a:latin typeface="+mj-lt"/>
              </a:rPr>
              <a:t>.         Or pass predictions at  amsat.org</a:t>
            </a:r>
            <a:endParaRPr lang="en-GB" dirty="0"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186" y="2513315"/>
            <a:ext cx="2092009" cy="327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1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8795" y="548680"/>
            <a:ext cx="856895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Radios and Antennas</a:t>
            </a:r>
            <a:b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Duplex – transmitting and receiving at the same time. - </a:t>
            </a:r>
            <a:r>
              <a:rPr lang="en-GB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a real advantage</a:t>
            </a:r>
            <a:br>
              <a:rPr lang="en-GB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Duplex radios are available but 2 separate radios will work as well. </a:t>
            </a:r>
            <a:br>
              <a:rPr lang="en-GB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Handhelds 3 – 5W.  Base stations 10 – 50W.  Any radio with 2 or 70 can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13" y="2576931"/>
            <a:ext cx="1459607" cy="31624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453" y="2576931"/>
            <a:ext cx="2927350" cy="1587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474" y="4797153"/>
            <a:ext cx="3023237" cy="15841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950" y="2576931"/>
            <a:ext cx="3322712" cy="12972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702432"/>
            <a:ext cx="2592288" cy="15541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7869" y="2214736"/>
            <a:ext cx="1394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+mj-lt"/>
              </a:rPr>
              <a:t>Kenwood THD7</a:t>
            </a:r>
            <a:endParaRPr lang="en-GB" sz="14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2214736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 smtClean="0">
                <a:latin typeface="+mj-lt"/>
              </a:rPr>
              <a:t>Yaesu</a:t>
            </a:r>
            <a:r>
              <a:rPr lang="en-GB" sz="1400" dirty="0" smtClean="0">
                <a:latin typeface="+mj-lt"/>
              </a:rPr>
              <a:t> FT-817</a:t>
            </a:r>
            <a:endParaRPr lang="en-GB" sz="1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8224" y="2214736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+mj-lt"/>
              </a:rPr>
              <a:t>FT736R   (duplex)</a:t>
            </a:r>
            <a:endParaRPr lang="en-GB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27784" y="4329878"/>
            <a:ext cx="2736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+mj-lt"/>
              </a:rPr>
              <a:t>IC706  -  But beware phase noise !</a:t>
            </a:r>
            <a:endParaRPr lang="en-GB" sz="14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6802" y="4483766"/>
            <a:ext cx="227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+mj-lt"/>
              </a:rPr>
              <a:t>IC910 or 9100 (duplex)</a:t>
            </a:r>
            <a:endParaRPr lang="en-GB" sz="1400" dirty="0">
              <a:latin typeface="+mj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53" y="5841073"/>
            <a:ext cx="1915797" cy="83097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411760" y="6381329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+mj-lt"/>
              </a:rPr>
              <a:t>Software </a:t>
            </a:r>
            <a:r>
              <a:rPr lang="en-GB" sz="1400" dirty="0">
                <a:latin typeface="+mj-lt"/>
              </a:rPr>
              <a:t>D</a:t>
            </a:r>
            <a:r>
              <a:rPr lang="en-GB" sz="1400" dirty="0" smtClean="0">
                <a:latin typeface="+mj-lt"/>
              </a:rPr>
              <a:t>efined Radio</a:t>
            </a:r>
            <a:endParaRPr lang="en-GB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519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548680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Radios and Antennas</a:t>
            </a:r>
            <a:b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Working satellites in Low Earth Orbit do not require complex antennas, but small beams will perform better than </a:t>
            </a:r>
            <a:r>
              <a:rPr lang="en-GB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omnis</a:t>
            </a:r>
            <a:r>
              <a:rPr lang="en-GB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especially for transmitting.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0" y="1700808"/>
            <a:ext cx="4127951" cy="30959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700807"/>
            <a:ext cx="4650395" cy="30959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44" y="4869160"/>
            <a:ext cx="2520281" cy="189021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51920" y="5085184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j-lt"/>
              </a:rPr>
              <a:t>This is the ARROW portable satellite antenna. </a:t>
            </a:r>
          </a:p>
          <a:p>
            <a:r>
              <a:rPr lang="en-GB" dirty="0" smtClean="0">
                <a:latin typeface="+mj-lt"/>
              </a:rPr>
              <a:t> 3 elements on 2m + 7 </a:t>
            </a:r>
            <a:r>
              <a:rPr lang="en-GB" dirty="0" err="1" smtClean="0">
                <a:latin typeface="+mj-lt"/>
              </a:rPr>
              <a:t>ele</a:t>
            </a:r>
            <a:r>
              <a:rPr lang="en-GB" dirty="0" smtClean="0">
                <a:latin typeface="+mj-lt"/>
              </a:rPr>
              <a:t> on 70cm.</a:t>
            </a:r>
          </a:p>
          <a:p>
            <a:r>
              <a:rPr lang="en-GB" dirty="0" smtClean="0">
                <a:latin typeface="+mj-lt"/>
              </a:rPr>
              <a:t>Also available is a diplexer for a single cable feed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135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548680"/>
            <a:ext cx="8496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Radios and antennas</a:t>
            </a:r>
            <a:b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orking satellites in low Earth Orbit does not require complex antennas but small beams will perform better than </a:t>
            </a:r>
            <a:r>
              <a:rPr lang="en-GB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omnis</a:t>
            </a:r>
            <a:r>
              <a:rPr lang="en-GB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especially for transmitting.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4869160"/>
            <a:ext cx="44999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j-lt"/>
              </a:rPr>
              <a:t>Antennas at G0MRF  </a:t>
            </a:r>
          </a:p>
          <a:p>
            <a:r>
              <a:rPr lang="en-GB" sz="1600" dirty="0">
                <a:latin typeface="+mj-lt"/>
              </a:rPr>
              <a:t>4</a:t>
            </a:r>
            <a:r>
              <a:rPr lang="en-GB" sz="1600" dirty="0" smtClean="0">
                <a:latin typeface="+mj-lt"/>
              </a:rPr>
              <a:t> elements on 2m + 9 element </a:t>
            </a:r>
            <a:r>
              <a:rPr lang="en-GB" sz="1600" dirty="0" err="1">
                <a:latin typeface="+mj-lt"/>
              </a:rPr>
              <a:t>T</a:t>
            </a:r>
            <a:r>
              <a:rPr lang="en-GB" sz="1600" dirty="0" err="1" smtClean="0">
                <a:latin typeface="+mj-lt"/>
              </a:rPr>
              <a:t>onna</a:t>
            </a:r>
            <a:r>
              <a:rPr lang="en-GB" sz="1600" dirty="0" smtClean="0">
                <a:latin typeface="+mj-lt"/>
              </a:rPr>
              <a:t> on 70cm.</a:t>
            </a:r>
          </a:p>
          <a:p>
            <a:r>
              <a:rPr lang="en-GB" sz="1600" dirty="0" smtClean="0">
                <a:latin typeface="+mj-lt"/>
              </a:rPr>
              <a:t>Rotate in azimuth but fixed at 30 degrees elevation.</a:t>
            </a:r>
            <a:br>
              <a:rPr lang="en-GB" sz="1600" dirty="0" smtClean="0">
                <a:latin typeface="+mj-lt"/>
              </a:rPr>
            </a:br>
            <a:r>
              <a:rPr lang="en-GB" sz="1600" dirty="0" smtClean="0">
                <a:latin typeface="+mj-lt"/>
              </a:rPr>
              <a:t>Still work well for terrestrial QSOs – (</a:t>
            </a:r>
            <a:r>
              <a:rPr lang="en-GB" sz="1600" dirty="0" err="1" smtClean="0">
                <a:latin typeface="+mj-lt"/>
              </a:rPr>
              <a:t>Beamwidth</a:t>
            </a:r>
            <a:r>
              <a:rPr lang="en-GB" sz="1600" dirty="0" smtClean="0">
                <a:latin typeface="+mj-lt"/>
              </a:rPr>
              <a:t>)</a:t>
            </a:r>
            <a:endParaRPr lang="en-GB" sz="1600" dirty="0"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3" y="1772816"/>
            <a:ext cx="4206494" cy="28083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70553"/>
            <a:ext cx="3661173" cy="36440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40" y="5661248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j-lt"/>
              </a:rPr>
              <a:t>DD1US:   </a:t>
            </a:r>
            <a:r>
              <a:rPr lang="en-GB" sz="1600" dirty="0" err="1" smtClean="0">
                <a:latin typeface="+mj-lt"/>
              </a:rPr>
              <a:t>Az</a:t>
            </a:r>
            <a:r>
              <a:rPr lang="en-GB" sz="1600" dirty="0" smtClean="0">
                <a:latin typeface="+mj-lt"/>
              </a:rPr>
              <a:t>/Elevation rotators   with 2m / 70cm circular polarised </a:t>
            </a:r>
            <a:r>
              <a:rPr lang="en-GB" sz="1600" dirty="0" err="1" smtClean="0">
                <a:latin typeface="+mj-lt"/>
              </a:rPr>
              <a:t>yagis</a:t>
            </a:r>
            <a:r>
              <a:rPr lang="en-GB" sz="1600" dirty="0" smtClean="0">
                <a:latin typeface="+mj-lt"/>
              </a:rPr>
              <a:t> and 4 x helix for 23cm</a:t>
            </a:r>
            <a:endParaRPr lang="en-GB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518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548680"/>
            <a:ext cx="8496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DIY  A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ntennas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alternative to the commercial $145 Arrow is a DIY version from Kent Britain WA5VJB</a:t>
            </a:r>
            <a:endParaRPr lang="en-GB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0" y="6028893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+mj-lt"/>
              </a:rPr>
              <a:t>http://www.wa5vjb.com/references/Cheap%20Antennas-LEOs.pdf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43" y="2060848"/>
            <a:ext cx="371454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5898"/>
            <a:ext cx="3839319" cy="173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717032"/>
            <a:ext cx="3839319" cy="162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9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8184" y="6021288"/>
            <a:ext cx="2742128" cy="576064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+mj-lt"/>
              </a:rPr>
              <a:t>David Bowman  G0MRF</a:t>
            </a:r>
            <a:endParaRPr lang="en-GB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692696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Active satellites for voice communication   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amsat.org for latest )</a:t>
            </a:r>
            <a:endParaRPr lang="en-GB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1412776"/>
            <a:ext cx="86409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j-lt"/>
              </a:rPr>
              <a:t>AO-7         Linear transponder 100kHz  70cm – 2m  and 70cm to 29MHz</a:t>
            </a:r>
          </a:p>
          <a:p>
            <a:endParaRPr lang="en-GB" dirty="0">
              <a:latin typeface="+mj-lt"/>
            </a:endParaRPr>
          </a:p>
          <a:p>
            <a:r>
              <a:rPr lang="en-GB" dirty="0" smtClean="0">
                <a:latin typeface="+mj-lt"/>
              </a:rPr>
              <a:t>FO-29       Linear transponder  100kHz wide   2m to 70cm</a:t>
            </a:r>
          </a:p>
          <a:p>
            <a:endParaRPr lang="en-GB" dirty="0">
              <a:latin typeface="+mj-lt"/>
            </a:endParaRPr>
          </a:p>
          <a:p>
            <a:r>
              <a:rPr lang="en-GB" dirty="0" smtClean="0">
                <a:latin typeface="+mj-lt"/>
              </a:rPr>
              <a:t>SO-50       FM repeater    single channel   2m up to 70cm down</a:t>
            </a:r>
          </a:p>
          <a:p>
            <a:endParaRPr lang="en-GB" dirty="0">
              <a:latin typeface="+mj-lt"/>
            </a:endParaRPr>
          </a:p>
          <a:p>
            <a:r>
              <a:rPr lang="en-GB" dirty="0" smtClean="0">
                <a:latin typeface="+mj-lt"/>
              </a:rPr>
              <a:t>AO-73       Linear transponder  20kHz wide  70cm up to 2m down. Evenings and weekends</a:t>
            </a:r>
          </a:p>
          <a:p>
            <a:endParaRPr lang="en-GB" dirty="0">
              <a:latin typeface="+mj-lt"/>
            </a:endParaRPr>
          </a:p>
          <a:p>
            <a:r>
              <a:rPr lang="en-GB" dirty="0" smtClean="0">
                <a:latin typeface="+mj-lt"/>
              </a:rPr>
              <a:t>International Space Station     Occasionally astronauts use Kenwood FM radio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7733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8184" y="6021288"/>
            <a:ext cx="2742128" cy="576064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+mj-lt"/>
              </a:rPr>
              <a:t>David Bowman  G0MRF</a:t>
            </a:r>
            <a:endParaRPr lang="en-GB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662" y="1988840"/>
            <a:ext cx="8449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 QSO:  - Usually short, as passes are 10-15 minutes. Longer on linear transponders</a:t>
            </a:r>
          </a:p>
          <a:p>
            <a:r>
              <a:rPr lang="en-GB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CQ call:     CQ satellite /  CQ  OSCAR 73 </a:t>
            </a:r>
            <a:r>
              <a:rPr lang="en-GB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en-GB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Exchange:  Signal Report and usually maidenhead locator.  e.g.  57  IO91TK</a:t>
            </a:r>
          </a:p>
          <a:p>
            <a:r>
              <a:rPr lang="en-GB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Power:  Use minimum to complete contact.  Lower power when short range (overhead)</a:t>
            </a:r>
            <a:endParaRPr lang="en-GB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1124744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Making a satellite QSO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79363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8184" y="6021288"/>
            <a:ext cx="2742128" cy="576064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+mj-lt"/>
              </a:rPr>
              <a:t>David Bowman  G0MRF</a:t>
            </a:r>
            <a:endParaRPr lang="en-GB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662" y="1988840"/>
            <a:ext cx="8449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 QSO:  - Usually short, as passes are 10-15 minutes. Longer on linear transponders</a:t>
            </a:r>
          </a:p>
          <a:p>
            <a:r>
              <a:rPr lang="en-GB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CQ call:     CQ satellite /  CQ  OSCAR 73 </a:t>
            </a:r>
            <a:r>
              <a:rPr lang="en-GB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en-GB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Exchange:  Signal Report and usually maidenhead locator.  e.g.  57  IO91TK</a:t>
            </a:r>
          </a:p>
          <a:p>
            <a:r>
              <a:rPr lang="en-GB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Power:  Use minimum to complete contact.  Lower power when short range (overhead)</a:t>
            </a:r>
            <a:endParaRPr lang="en-GB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1124744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Making a satellite QSO</a:t>
            </a:r>
            <a:endParaRPr lang="en-GB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28161" y="3356992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cs typeface="Times New Roman" panose="02020603050405020304" pitchFamily="18" charset="0"/>
              </a:rPr>
              <a:t>Procedure</a:t>
            </a:r>
            <a:r>
              <a:rPr lang="en-GB" sz="1400" dirty="0" smtClean="0">
                <a:cs typeface="Times New Roman" panose="02020603050405020304" pitchFamily="18" charset="0"/>
              </a:rPr>
              <a:t>      </a:t>
            </a:r>
            <a:r>
              <a:rPr lang="en-GB" sz="1400" dirty="0" smtClean="0">
                <a:latin typeface="+mj-lt"/>
                <a:cs typeface="Times New Roman" panose="02020603050405020304" pitchFamily="18" charset="0"/>
              </a:rPr>
              <a:t>e.g. for AO-73</a:t>
            </a:r>
            <a:endParaRPr lang="en-GB" sz="24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3928407"/>
            <a:ext cx="89644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</a:rPr>
              <a:t>Be prepared. – Know the satellite’s track across the sky + frequencies in advance.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</a:rPr>
              <a:t>Estimate Doppler correction and set the initial TX  and RX frequencies.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W</a:t>
            </a:r>
            <a:r>
              <a:rPr lang="en-GB" dirty="0" smtClean="0">
                <a:latin typeface="+mj-lt"/>
              </a:rPr>
              <a:t>ait until you hear the beacon or transponder before you transmit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</a:rPr>
              <a:t>Send a short burst of CW </a:t>
            </a:r>
            <a:r>
              <a:rPr lang="en-GB" dirty="0" err="1" smtClean="0">
                <a:latin typeface="+mj-lt"/>
              </a:rPr>
              <a:t>dits</a:t>
            </a:r>
            <a:r>
              <a:rPr lang="en-GB" dirty="0" smtClean="0">
                <a:latin typeface="+mj-lt"/>
              </a:rPr>
              <a:t> or carrier and </a:t>
            </a:r>
            <a:r>
              <a:rPr lang="en-GB" u="sng" dirty="0" smtClean="0">
                <a:solidFill>
                  <a:srgbClr val="FFFF00"/>
                </a:solidFill>
                <a:latin typeface="+mj-lt"/>
              </a:rPr>
              <a:t>tune the RX </a:t>
            </a:r>
            <a:r>
              <a:rPr lang="en-GB" dirty="0" smtClean="0">
                <a:latin typeface="+mj-lt"/>
              </a:rPr>
              <a:t>to find them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</a:rPr>
              <a:t>When you find your signal, if clear call CQ or retune to find clear frequency or call someone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</a:rPr>
              <a:t>As you are making the QSO, keep tuning the transmitter to keep the RX frequency constant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7872" y="6021288"/>
            <a:ext cx="5789538" cy="338554"/>
          </a:xfrm>
          <a:prstGeom prst="rect">
            <a:avLst/>
          </a:prstGeom>
          <a:pattFill prst="dotGrid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en-GB" sz="1600" dirty="0"/>
              <a:t>http://amsat-uk.org/beginners/how-to-work-the-ssb-satellites/</a:t>
            </a:r>
          </a:p>
        </p:txBody>
      </p:sp>
    </p:spTree>
    <p:extLst>
      <p:ext uri="{BB962C8B-B14F-4D97-AF65-F5344CB8AC3E}">
        <p14:creationId xmlns:p14="http://schemas.microsoft.com/office/powerpoint/2010/main" val="316213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848" y="4177919"/>
            <a:ext cx="3177579" cy="26175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619" y="3986449"/>
            <a:ext cx="3680112" cy="2844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1472"/>
            <a:ext cx="3357848" cy="2548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154" y="299241"/>
            <a:ext cx="2530216" cy="1600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0451"/>
            <a:ext cx="2448272" cy="16556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90451"/>
            <a:ext cx="2789312" cy="2017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3528" y="1877418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Challenges !</a:t>
            </a:r>
            <a:endParaRPr lang="en-GB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3528" y="2564904"/>
            <a:ext cx="8675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</a:rPr>
              <a:t>Making your first satellite QSO is always big challenge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</a:rPr>
              <a:t>There are many DX stations on satellites. – A geostationary sat is due in 2016 / 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</a:rPr>
              <a:t>Awards are issued by AMSAT / Satellite teams and National organisations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538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988840"/>
            <a:ext cx="7851648" cy="1828800"/>
          </a:xfrm>
        </p:spPr>
        <p:txBody>
          <a:bodyPr/>
          <a:lstStyle/>
          <a:p>
            <a:pPr algn="ctr"/>
            <a:r>
              <a:rPr lang="en-GB" i="1" dirty="0" smtClean="0">
                <a:solidFill>
                  <a:srgbClr val="FFFF00"/>
                </a:solidFill>
              </a:rPr>
              <a:t>Thank You</a:t>
            </a:r>
            <a:endParaRPr lang="en-GB" i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8184" y="6021288"/>
            <a:ext cx="2742128" cy="576064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+mj-lt"/>
              </a:rPr>
              <a:t>David Bowman  G0MRF</a:t>
            </a:r>
            <a:endParaRPr lang="en-GB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538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lnDef>
      <a:spPr>
        <a:ln w="31750" cap="rnd">
          <a:solidFill>
            <a:srgbClr val="FFFF00"/>
          </a:solidFill>
          <a:miter lim="800000"/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3424</TotalTime>
  <Words>1094</Words>
  <Application>Microsoft Office PowerPoint</Application>
  <PresentationFormat>On-screen Show (4:3)</PresentationFormat>
  <Paragraphs>132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A beginner’s guide to amateur radio satellites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beginner’s guide to amateur radio satellites</dc:title>
  <dc:creator>David</dc:creator>
  <cp:lastModifiedBy>David</cp:lastModifiedBy>
  <cp:revision>85</cp:revision>
  <dcterms:created xsi:type="dcterms:W3CDTF">2015-01-11T23:50:38Z</dcterms:created>
  <dcterms:modified xsi:type="dcterms:W3CDTF">2015-01-15T10:48:45Z</dcterms:modified>
</cp:coreProperties>
</file>